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0" r:id="rId4"/>
    <p:sldId id="258" r:id="rId5"/>
    <p:sldId id="259" r:id="rId6"/>
    <p:sldId id="262" r:id="rId7"/>
    <p:sldId id="261" r:id="rId8"/>
    <p:sldId id="271" r:id="rId9"/>
    <p:sldId id="270" r:id="rId10"/>
    <p:sldId id="267" r:id="rId11"/>
    <p:sldId id="266" r:id="rId12"/>
    <p:sldId id="265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442B8F-768A-4979-9B84-86C8F91B3EBF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6E486E-B976-4FBF-8AE3-C56AE9D731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47849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6E486E-B976-4FBF-8AE3-C56AE9D73102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6E486E-B976-4FBF-8AE3-C56AE9D7310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F58F8-11DC-44DC-B644-6D7905112697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9B4D1-CA41-4B18-8213-D5CF6E220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F58F8-11DC-44DC-B644-6D7905112697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9B4D1-CA41-4B18-8213-D5CF6E220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F58F8-11DC-44DC-B644-6D7905112697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9B4D1-CA41-4B18-8213-D5CF6E220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F58F8-11DC-44DC-B644-6D7905112697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9B4D1-CA41-4B18-8213-D5CF6E220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F58F8-11DC-44DC-B644-6D7905112697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9B4D1-CA41-4B18-8213-D5CF6E220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F58F8-11DC-44DC-B644-6D7905112697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9B4D1-CA41-4B18-8213-D5CF6E220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F58F8-11DC-44DC-B644-6D7905112697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9B4D1-CA41-4B18-8213-D5CF6E220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F58F8-11DC-44DC-B644-6D7905112697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9B4D1-CA41-4B18-8213-D5CF6E220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F58F8-11DC-44DC-B644-6D7905112697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9B4D1-CA41-4B18-8213-D5CF6E220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F58F8-11DC-44DC-B644-6D7905112697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9B4D1-CA41-4B18-8213-D5CF6E220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F58F8-11DC-44DC-B644-6D7905112697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9B4D1-CA41-4B18-8213-D5CF6E220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F58F8-11DC-44DC-B644-6D7905112697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9B4D1-CA41-4B18-8213-D5CF6E220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14487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Структура </a:t>
            </a:r>
            <a:b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экзаменационной работы по русскому языку </a:t>
            </a:r>
            <a:b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в 9 классе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556792"/>
            <a:ext cx="9144000" cy="5301208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Часть 1</a:t>
            </a:r>
            <a:r>
              <a:rPr lang="ru-RU" sz="4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написание сжатого изложения на основе </a:t>
            </a:r>
            <a:r>
              <a:rPr lang="ru-RU" sz="43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прослушанного</a:t>
            </a:r>
            <a:r>
              <a:rPr lang="ru-RU" sz="4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текста</a:t>
            </a:r>
          </a:p>
          <a:p>
            <a:pPr algn="just"/>
            <a:r>
              <a:rPr lang="ru-RU" sz="4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Часть 2</a:t>
            </a:r>
            <a:r>
              <a:rPr lang="ru-RU" sz="4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выполнение тестовых заданий на основе </a:t>
            </a:r>
            <a:r>
              <a:rPr lang="ru-RU" sz="43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прочитанного</a:t>
            </a:r>
            <a:r>
              <a:rPr lang="ru-RU" sz="4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текста</a:t>
            </a:r>
          </a:p>
          <a:p>
            <a:pPr algn="just"/>
            <a:r>
              <a:rPr lang="ru-RU" sz="4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Часть 3</a:t>
            </a:r>
            <a:r>
              <a:rPr lang="ru-RU" sz="4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написание сочинения на основе </a:t>
            </a:r>
            <a:r>
              <a:rPr lang="ru-RU" sz="43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прослушанного и</a:t>
            </a:r>
            <a:r>
              <a:rPr lang="ru-RU" sz="43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3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прочитанного</a:t>
            </a:r>
            <a:r>
              <a:rPr lang="ru-RU" sz="43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текстов</a:t>
            </a:r>
            <a:endParaRPr lang="ru-RU" sz="43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err="1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6600" b="1" dirty="0" err="1" smtClean="0">
                <a:latin typeface="Times New Roman" pitchFamily="18" charset="0"/>
                <a:cs typeface="Times New Roman" pitchFamily="18" charset="0"/>
              </a:rPr>
              <a:t>иперонимы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/>
              <a:t>   </a:t>
            </a: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Слова </a:t>
            </a:r>
            <a:r>
              <a:rPr lang="ru-RU" sz="6600" b="1" dirty="0">
                <a:latin typeface="Times New Roman" pitchFamily="18" charset="0"/>
                <a:cs typeface="Times New Roman" pitchFamily="18" charset="0"/>
              </a:rPr>
              <a:t>с более широким значением, выражающие общее, родовое понятие</a:t>
            </a:r>
          </a:p>
        </p:txBody>
      </p:sp>
    </p:spTree>
    <p:extLst>
      <p:ext uri="{BB962C8B-B14F-4D97-AF65-F5344CB8AC3E}">
        <p14:creationId xmlns:p14="http://schemas.microsoft.com/office/powerpoint/2010/main" xmlns="" val="10067619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4572000" cy="16430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Какой бывает?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43636" y="0"/>
            <a:ext cx="3000364" cy="27146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Синонимы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1857364"/>
            <a:ext cx="2714612" cy="28575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может дружба?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572264" y="2928934"/>
            <a:ext cx="2571736" cy="39290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Антонимы</a:t>
            </a:r>
          </a:p>
          <a:p>
            <a:pPr algn="ctr"/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71802" y="1785926"/>
            <a:ext cx="2857520" cy="200026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Дружба – это...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28926" y="4071942"/>
            <a:ext cx="571504" cy="2500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понятие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643306" y="4071942"/>
            <a:ext cx="642942" cy="2500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качество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0" y="5000636"/>
            <a:ext cx="2643174" cy="18573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Ассоциации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429124" y="4071942"/>
            <a:ext cx="571504" cy="2500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t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чувство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143504" y="4071942"/>
            <a:ext cx="571504" cy="2500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t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свойство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 rot="5400000" flipH="1" flipV="1">
            <a:off x="5429256" y="1000108"/>
            <a:ext cx="714380" cy="7143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16200000" flipV="1">
            <a:off x="4500562" y="1000108"/>
            <a:ext cx="928694" cy="64294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5929322" y="3214686"/>
            <a:ext cx="571504" cy="4286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5400000">
            <a:off x="2500298" y="2357430"/>
            <a:ext cx="714380" cy="2857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5400000">
            <a:off x="1857356" y="3786190"/>
            <a:ext cx="2071702" cy="3571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5929322" y="3786190"/>
            <a:ext cx="285752" cy="21431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>
            <a:off x="4929190" y="3786190"/>
            <a:ext cx="357190" cy="21431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>
            <a:off x="4000495" y="3786190"/>
            <a:ext cx="357191" cy="2143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3214678" y="3786190"/>
            <a:ext cx="285752" cy="21431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5929322" y="4071942"/>
            <a:ext cx="571504" cy="2500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t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особенность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933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/>
          <a:lstStyle/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Дружба – это…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73500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40200346"/>
              </p:ext>
            </p:extLst>
          </p:nvPr>
        </p:nvGraphicFramePr>
        <p:xfrm>
          <a:off x="0" y="1"/>
          <a:ext cx="9144000" cy="72670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0100"/>
                <a:gridCol w="6858048"/>
                <a:gridCol w="1285852"/>
              </a:tblGrid>
              <a:tr h="9797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2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Критерии оценивания сочинения-рассуждения на тему, связанную с анализом текста (15.3)</a:t>
                      </a:r>
                      <a:endParaRPr lang="ru-RU" sz="2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Баллы</a:t>
                      </a:r>
                      <a:endParaRPr lang="ru-RU" sz="26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898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С3К1</a:t>
                      </a:r>
                      <a:endParaRPr lang="ru-RU" sz="2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Толкование </a:t>
                      </a:r>
                      <a:r>
                        <a:rPr lang="ru-RU" sz="2600" b="1" i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значения слова</a:t>
                      </a:r>
                      <a:endParaRPr lang="ru-RU" sz="26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6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695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6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Экзаменуемый (в той или иной форме в любой из частей сочинения) дал </a:t>
                      </a:r>
                      <a:r>
                        <a:rPr lang="ru-RU" sz="2600" b="1" i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определение</a:t>
                      </a:r>
                      <a:r>
                        <a:rPr lang="ru-RU" sz="2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и </a:t>
                      </a:r>
                      <a:r>
                        <a:rPr lang="ru-RU" sz="2600" b="1" i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прокомментировал</a:t>
                      </a:r>
                      <a:r>
                        <a:rPr lang="ru-RU" sz="2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его</a:t>
                      </a:r>
                      <a:endParaRPr lang="ru-RU" sz="2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594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6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Экзаменуемый (в той или иной форме в любой из частей сочинения) дал определение, </a:t>
                      </a:r>
                      <a:endParaRPr lang="ru-RU" sz="2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но</a:t>
                      </a:r>
                      <a:endParaRPr lang="ru-RU" sz="2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6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прокомментировал </a:t>
                      </a:r>
                      <a:r>
                        <a:rPr lang="ru-RU" sz="2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его.</a:t>
                      </a:r>
                      <a:endParaRPr lang="ru-RU" sz="2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2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594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6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Экзаменуемый дал неверное определение, </a:t>
                      </a:r>
                      <a:endParaRPr lang="ru-RU" sz="2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или</a:t>
                      </a:r>
                      <a:endParaRPr lang="ru-RU" sz="2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толкование слова в работе экзаменуемого отсутствует</a:t>
                      </a:r>
                      <a:endParaRPr lang="ru-RU" sz="2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2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Часть 3</a:t>
            </a:r>
            <a:endParaRPr lang="ru-RU" i="1" dirty="0" smtClean="0"/>
          </a:p>
          <a:p>
            <a:pPr algn="just">
              <a:buNone/>
            </a:pP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15.1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написание сочинения-рассуждения на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лингвистическую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тему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15.2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– написание сочинения-рассуждения на тему, связанную </a:t>
            </a:r>
          </a:p>
          <a:p>
            <a:pPr algn="just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с анализом текста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15.3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–  написание сочинения-рассуждения на тему, связанную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анализом текста (толкование значения слова)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15.3</a:t>
            </a: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Как вы понимаете</a:t>
            </a:r>
          </a:p>
          <a:p>
            <a:pPr>
              <a:buNone/>
            </a:pPr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значение слова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«                </a:t>
            </a:r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»?</a:t>
            </a:r>
          </a:p>
          <a:p>
            <a:pPr>
              <a:buNone/>
            </a:pPr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Сформулируйте и</a:t>
            </a:r>
          </a:p>
          <a:p>
            <a:pPr algn="just">
              <a:buNone/>
            </a:pPr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прокомментируйте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данное</a:t>
            </a:r>
          </a:p>
          <a:p>
            <a:pPr algn="just"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Вами </a:t>
            </a:r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определение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. Напишите</a:t>
            </a:r>
          </a:p>
          <a:p>
            <a:pPr algn="just"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сочинение-рассуждение на тему:</a:t>
            </a:r>
          </a:p>
          <a:p>
            <a:pPr algn="just">
              <a:buNone/>
            </a:pPr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«Что такое ...?»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, взяв в качестве</a:t>
            </a:r>
          </a:p>
          <a:p>
            <a:pPr algn="just"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тезиса данное вами определение.</a:t>
            </a:r>
          </a:p>
          <a:p>
            <a:pPr marL="0" indent="0">
              <a:buNone/>
            </a:pPr>
            <a:endParaRPr lang="ru-RU" sz="5400" dirty="0"/>
          </a:p>
          <a:p>
            <a:pPr marL="0" indent="0">
              <a:buNone/>
            </a:pP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xmlns="" val="405443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6858000">
                <a:tc>
                  <a:txBody>
                    <a:bodyPr/>
                    <a:lstStyle/>
                    <a:p>
                      <a:pPr algn="l">
                        <a:buFont typeface="Wingdings" pitchFamily="2" charset="2"/>
                        <a:buChar char="Ø"/>
                      </a:pPr>
                      <a:r>
                        <a:rPr lang="ru-RU" sz="3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Дружба</a:t>
                      </a: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r>
                        <a:rPr lang="ru-RU" sz="3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Самовоспитание</a:t>
                      </a: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r>
                        <a:rPr lang="ru-RU" sz="3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Красота</a:t>
                      </a: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r>
                        <a:rPr lang="ru-RU" sz="3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Искусство</a:t>
                      </a: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r>
                        <a:rPr lang="ru-RU" sz="3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Путь</a:t>
                      </a:r>
                      <a:r>
                        <a:rPr lang="ru-RU" sz="38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жизни</a:t>
                      </a: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r>
                        <a:rPr lang="ru-RU" sz="38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Любовь</a:t>
                      </a: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r>
                        <a:rPr lang="ru-RU" sz="38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Милосердие</a:t>
                      </a: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r>
                        <a:rPr lang="ru-RU" sz="38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Добро</a:t>
                      </a: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r>
                        <a:rPr lang="ru-RU" sz="38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Сострадание</a:t>
                      </a: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r>
                        <a:rPr lang="ru-RU" sz="38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Учитель</a:t>
                      </a: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r>
                        <a:rPr lang="ru-RU" sz="38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Книга</a:t>
                      </a:r>
                      <a:endParaRPr lang="ru-RU" sz="3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Font typeface="Wingdings" pitchFamily="2" charset="2"/>
                        <a:buChar char="Ø"/>
                      </a:pPr>
                      <a:r>
                        <a:rPr lang="ru-RU" sz="3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Война</a:t>
                      </a: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r>
                        <a:rPr lang="ru-RU" sz="3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Детство</a:t>
                      </a: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r>
                        <a:rPr lang="ru-RU" sz="3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Нравственный        выбор</a:t>
                      </a: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r>
                        <a:rPr lang="ru-RU" sz="3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Человечность</a:t>
                      </a: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r>
                        <a:rPr lang="ru-RU" sz="3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Сильный </a:t>
                      </a: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r>
                        <a:rPr lang="ru-RU" sz="3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Природа</a:t>
                      </a: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r>
                        <a:rPr lang="ru-RU" sz="3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Предательство</a:t>
                      </a: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r>
                        <a:rPr lang="ru-RU" sz="3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Взаимовыручка</a:t>
                      </a: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r>
                        <a:rPr lang="ru-RU" sz="3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Нравственность </a:t>
                      </a: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r>
                        <a:rPr lang="ru-RU" sz="3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Доброта</a:t>
                      </a:r>
                      <a:endParaRPr lang="ru-RU" sz="3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0"/>
            <a:ext cx="8784976" cy="6858000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     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такое дружба? Как становятся друзьями? Друзей встретишь чаще всего среди людей общей судьбы, одной профессии, общих помыслов. И всё же нельзя уверенно сказать, что подобная общность определяет дружбу. Ведь могут подружиться люди разных профессий.</a:t>
            </a:r>
          </a:p>
          <a:p>
            <a:pPr marL="0" indent="0" algn="just"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      Могут 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ли дружить два противоположных характера? Конечно.  Дружба - равенство и сходство. Но в то же время дружба - это неравенство и несходство. Друзья всегда нужны друг другу, но не всегда друзья получают от дружбы поровну. Один дружит и дарит свой опыт, другой в дружбе обогащается опытом. Один, помогая слабому, неопытному, молодому другу, познаёт свою силу, зрелость; другой, слабый, познаёт в друге свой идеал, силу, опыт, зрелость. Так один в дружбе дарит, другой радуется подаркам. Дружба основывается на сходстве, а проявляется в различии, противоречиях, несходствах. </a:t>
            </a:r>
          </a:p>
          <a:p>
            <a:pPr marL="0" indent="0" algn="just"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       Друг 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тот, кто утверждает твою правоту, талант, заслуги. Друг тот, кто, любя, разоблачает тебя в твоих слабостях, недостатках и пороках.      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     </a:t>
            </a:r>
            <a:r>
              <a:rPr lang="ru-RU" dirty="0"/>
              <a:t>   </a:t>
            </a:r>
            <a:endParaRPr lang="ru-RU" dirty="0" smtClean="0"/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(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 В.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Гроссману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455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0"/>
            <a:ext cx="8784976" cy="6858000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     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такое </a:t>
            </a:r>
            <a:r>
              <a:rPr lang="ru-RU" sz="3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дружба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? Как становятся </a:t>
            </a:r>
            <a:r>
              <a:rPr lang="ru-RU" sz="3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друзьями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Друзей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 встретишь чаще всего среди </a:t>
            </a:r>
            <a:r>
              <a:rPr lang="ru-RU" sz="3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людей общей судьбы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одной профессии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общих помыслов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. И всё же нельзя уверенно сказать, что подобная общность </a:t>
            </a:r>
            <a:r>
              <a:rPr lang="ru-RU" sz="3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определяет дружбу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. Ведь </a:t>
            </a:r>
            <a:r>
              <a:rPr lang="ru-RU" sz="3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могут подружиться люди разных профессий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      Могут 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ли </a:t>
            </a:r>
            <a:r>
              <a:rPr lang="ru-RU" sz="3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дружить два противоположных характера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? Конечно.  </a:t>
            </a:r>
            <a:r>
              <a:rPr lang="ru-RU" sz="3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Дружба - равенство и сходство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. Но в то же время </a:t>
            </a:r>
            <a:r>
              <a:rPr lang="ru-RU" sz="3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дружба - это неравенство и несходство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Друзья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 всегда </a:t>
            </a:r>
            <a:r>
              <a:rPr lang="ru-RU" sz="3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нужны друг другу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, но не всегда </a:t>
            </a:r>
            <a:r>
              <a:rPr lang="ru-RU" sz="3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друзья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 получают от </a:t>
            </a:r>
            <a:r>
              <a:rPr lang="ru-RU" sz="3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дружбы поровну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. Один </a:t>
            </a:r>
            <a:r>
              <a:rPr lang="ru-RU" sz="3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дружит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3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дарит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 свой </a:t>
            </a:r>
            <a:r>
              <a:rPr lang="ru-RU" sz="3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опыт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, другой </a:t>
            </a:r>
            <a:r>
              <a:rPr lang="ru-RU" sz="3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дружбе обогащается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 опытом. Один, </a:t>
            </a:r>
            <a:r>
              <a:rPr lang="ru-RU" sz="3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помогая слабому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, неопытному, молодому </a:t>
            </a:r>
            <a:r>
              <a:rPr lang="ru-RU" sz="3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другу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познаёт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 свою </a:t>
            </a:r>
            <a:r>
              <a:rPr lang="ru-RU" sz="3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силу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зрелость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; другой, слабый, </a:t>
            </a:r>
            <a:r>
              <a:rPr lang="ru-RU" sz="3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познаёт в друге 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свой </a:t>
            </a:r>
            <a:r>
              <a:rPr lang="ru-RU" sz="3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идеал,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силу, опыт, зрелость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. Так </a:t>
            </a:r>
            <a:r>
              <a:rPr lang="ru-RU" sz="3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один в дружбе дарит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другой радуется подаркам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Дружба основывается на сходстве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3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проявляется в различии, противоречиях, несходствах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. </a:t>
            </a:r>
          </a:p>
          <a:p>
            <a:pPr marL="0" indent="0" algn="just"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3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Друг 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тот, кто </a:t>
            </a:r>
            <a:r>
              <a:rPr lang="ru-RU" sz="3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утверждает 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твою</a:t>
            </a:r>
            <a:r>
              <a:rPr lang="ru-RU" sz="3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правоту, талант, заслуги. Друг 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тот, кто, </a:t>
            </a:r>
            <a:r>
              <a:rPr lang="ru-RU" sz="3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любя, разоблачает тебя в твоих слабостях, недостатках и пороках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.      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     </a:t>
            </a:r>
            <a:r>
              <a:rPr lang="ru-RU" dirty="0"/>
              <a:t>   </a:t>
            </a:r>
            <a:endParaRPr lang="ru-RU" dirty="0" smtClean="0"/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(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 В.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Гроссману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0428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 Тема текста – …</a:t>
            </a:r>
          </a:p>
          <a:p>
            <a:pPr marL="0" indent="0">
              <a:buNone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 Основная мысль (идея) текста – …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3010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15.3</a:t>
            </a: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Как вы понимаете</a:t>
            </a:r>
          </a:p>
          <a:p>
            <a:pPr>
              <a:buNone/>
            </a:pPr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значение слова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«дружба</a:t>
            </a:r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»?</a:t>
            </a:r>
            <a:endParaRPr lang="ru-RU" sz="54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Сформулируйте и</a:t>
            </a:r>
          </a:p>
          <a:p>
            <a:pPr algn="just">
              <a:buNone/>
            </a:pPr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прокомментируйте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данное</a:t>
            </a:r>
          </a:p>
          <a:p>
            <a:pPr algn="just"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Вами </a:t>
            </a:r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определение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. Напишите</a:t>
            </a:r>
          </a:p>
          <a:p>
            <a:pPr algn="just"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сочинение-рассуждение на тему:</a:t>
            </a:r>
          </a:p>
          <a:p>
            <a:pPr algn="just">
              <a:buNone/>
            </a:pPr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«Что такое 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дружба</a:t>
            </a:r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?»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взяв в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качестве тезиса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данное вами определение.</a:t>
            </a:r>
          </a:p>
          <a:p>
            <a:pPr marL="0" indent="0">
              <a:buNone/>
            </a:pPr>
            <a:endParaRPr lang="ru-RU" sz="5400" dirty="0"/>
          </a:p>
          <a:p>
            <a:pPr marL="0" indent="0">
              <a:buNone/>
            </a:pP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xmlns="" val="405443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8" y="0"/>
            <a:ext cx="4572000" cy="16430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Какой бывает?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43636" y="0"/>
            <a:ext cx="3000364" cy="27146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Синонимы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1857364"/>
            <a:ext cx="2714612" cy="28575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может дружба?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572264" y="2928934"/>
            <a:ext cx="2571736" cy="39290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Антонимы</a:t>
            </a:r>
          </a:p>
          <a:p>
            <a:pPr algn="ctr"/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71802" y="1785926"/>
            <a:ext cx="2857520" cy="200026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Дружба – это...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28926" y="4071942"/>
            <a:ext cx="571504" cy="2500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понятие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643306" y="4071942"/>
            <a:ext cx="642942" cy="2500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качество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0" y="5000636"/>
            <a:ext cx="2643174" cy="18573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Ассоциации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429124" y="4071942"/>
            <a:ext cx="571504" cy="2500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t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чувство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143504" y="4071942"/>
            <a:ext cx="571504" cy="2500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t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свойство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 rot="5400000" flipH="1" flipV="1">
            <a:off x="5429256" y="1000108"/>
            <a:ext cx="714380" cy="7143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16200000" flipV="1">
            <a:off x="4500562" y="1000108"/>
            <a:ext cx="928694" cy="64294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5929322" y="3214686"/>
            <a:ext cx="571504" cy="4286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5400000">
            <a:off x="2500298" y="2357430"/>
            <a:ext cx="714380" cy="2857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5400000">
            <a:off x="1857356" y="3786190"/>
            <a:ext cx="2071702" cy="3571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5929322" y="3786190"/>
            <a:ext cx="285752" cy="21431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>
            <a:off x="4929190" y="3786190"/>
            <a:ext cx="357190" cy="21431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>
            <a:off x="4000495" y="3786190"/>
            <a:ext cx="357191" cy="2143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3214678" y="3786190"/>
            <a:ext cx="285752" cy="21431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5929322" y="4071942"/>
            <a:ext cx="571504" cy="2500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t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особенность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933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</TotalTime>
  <Words>417</Words>
  <Application>Microsoft Office PowerPoint</Application>
  <PresentationFormat>Экран (4:3)</PresentationFormat>
  <Paragraphs>97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Структура  экзаменационной работы по русскому языку  в 9 классе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Гиперонимы</vt:lpstr>
      <vt:lpstr>Слайд 11</vt:lpstr>
      <vt:lpstr>Дружба – это…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Структура экзаменационной работы по русскому языку  в 9 классе</dc:title>
  <dc:creator>admin</dc:creator>
  <cp:lastModifiedBy>admin</cp:lastModifiedBy>
  <cp:revision>38</cp:revision>
  <dcterms:created xsi:type="dcterms:W3CDTF">2017-03-21T13:17:48Z</dcterms:created>
  <dcterms:modified xsi:type="dcterms:W3CDTF">2017-03-26T07:57:48Z</dcterms:modified>
</cp:coreProperties>
</file>